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68" r:id="rId3"/>
    <p:sldId id="273" r:id="rId4"/>
    <p:sldId id="258" r:id="rId5"/>
    <p:sldId id="260" r:id="rId6"/>
    <p:sldId id="261" r:id="rId7"/>
    <p:sldId id="266" r:id="rId8"/>
    <p:sldId id="269" r:id="rId9"/>
    <p:sldId id="275" r:id="rId10"/>
    <p:sldId id="28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25E"/>
    <a:srgbClr val="2109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snapToGrid="0">
      <p:cViewPr varScale="1">
        <p:scale>
          <a:sx n="72" d="100"/>
          <a:sy n="72" d="100"/>
        </p:scale>
        <p:origin x="72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C81A67-DF5C-4FAF-B475-FE18B74C646D}" type="datetimeFigureOut">
              <a:rPr lang="en-US" smtClean="0"/>
              <a:t>7/30/2021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38DCF5-B04E-4A51-B31C-F5F82743E4BF}" type="slidenum">
              <a:rPr lang="en-US" smtClean="0"/>
              <a:t>‹#›</a:t>
            </a:fld>
            <a:endParaRPr lang="en-US"/>
          </a:p>
        </p:txBody>
      </p:sp>
    </p:spTree>
    <p:extLst>
      <p:ext uri="{BB962C8B-B14F-4D97-AF65-F5344CB8AC3E}">
        <p14:creationId xmlns:p14="http://schemas.microsoft.com/office/powerpoint/2010/main" val="3705924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 important factor isn't the amount of money you spend</a:t>
            </a:r>
            <a:r>
              <a:rPr lang="en-US" baseline="0" dirty="0" smtClean="0"/>
              <a:t> </a:t>
            </a:r>
            <a:r>
              <a:rPr lang="en-US" dirty="0" smtClean="0"/>
              <a:t>rather than where you concentrate your resources</a:t>
            </a:r>
            <a:r>
              <a:rPr lang="en-US" baseline="0" dirty="0" smtClean="0"/>
              <a:t> </a:t>
            </a:r>
            <a:r>
              <a:rPr lang="en-US" dirty="0" smtClean="0"/>
              <a:t>to promote specialization and proliferation</a:t>
            </a:r>
            <a:r>
              <a:rPr lang="en-US" baseline="0" dirty="0" smtClean="0"/>
              <a:t> </a:t>
            </a:r>
            <a:r>
              <a:rPr lang="en-US" dirty="0" smtClean="0"/>
              <a:t>cost-cutting on a tactical level.</a:t>
            </a:r>
            <a:r>
              <a:rPr lang="en-US" baseline="0" dirty="0" smtClean="0"/>
              <a:t> </a:t>
            </a:r>
            <a:r>
              <a:rPr lang="en-US" dirty="0" smtClean="0"/>
              <a:t>This contains the following:</a:t>
            </a:r>
          </a:p>
          <a:p>
            <a:endParaRPr lang="en-US" dirty="0" smtClean="0"/>
          </a:p>
          <a:p>
            <a:r>
              <a:rPr lang="en-US" dirty="0" smtClean="0"/>
              <a:t>Not only can an information technology help you, but it can also help you save money,</a:t>
            </a:r>
            <a:r>
              <a:rPr lang="en-US" baseline="0" dirty="0" smtClean="0"/>
              <a:t> </a:t>
            </a:r>
            <a:r>
              <a:rPr lang="en-US" dirty="0" smtClean="0"/>
              <a:t>improve the accuracy of review of published</a:t>
            </a:r>
            <a:r>
              <a:rPr lang="en-US" baseline="0" dirty="0" smtClean="0"/>
              <a:t> </a:t>
            </a:r>
            <a:r>
              <a:rPr lang="en-US" dirty="0" smtClean="0"/>
              <a:t>not only in terms of pricing and quality, but also in terms of quantity.</a:t>
            </a:r>
          </a:p>
          <a:p>
            <a:endParaRPr lang="en-US" dirty="0" smtClean="0"/>
          </a:p>
          <a:p>
            <a:r>
              <a:rPr lang="en-US" dirty="0" smtClean="0"/>
              <a:t>client solutions that are </a:t>
            </a:r>
            <a:r>
              <a:rPr lang="en-US" dirty="0" err="1" smtClean="0"/>
              <a:t>personalised</a:t>
            </a:r>
            <a:r>
              <a:rPr lang="en-US" dirty="0" smtClean="0"/>
              <a:t> and targeted</a:t>
            </a:r>
          </a:p>
          <a:p>
            <a:endParaRPr lang="en-US" dirty="0" smtClean="0"/>
          </a:p>
          <a:p>
            <a:r>
              <a:rPr lang="en-US" dirty="0" smtClean="0"/>
              <a:t>at a tenth of the price  </a:t>
            </a:r>
            <a:endParaRPr lang="en-US" dirty="0"/>
          </a:p>
        </p:txBody>
      </p:sp>
      <p:sp>
        <p:nvSpPr>
          <p:cNvPr id="4" name="Slide Number Placeholder 3"/>
          <p:cNvSpPr>
            <a:spLocks noGrp="1"/>
          </p:cNvSpPr>
          <p:nvPr>
            <p:ph type="sldNum" sz="quarter" idx="10"/>
          </p:nvPr>
        </p:nvSpPr>
        <p:spPr/>
        <p:txBody>
          <a:bodyPr/>
          <a:lstStyle/>
          <a:p>
            <a:fld id="{A938DCF5-B04E-4A51-B31C-F5F82743E4BF}" type="slidenum">
              <a:rPr lang="en-US" smtClean="0"/>
              <a:t>5</a:t>
            </a:fld>
            <a:endParaRPr lang="en-US"/>
          </a:p>
        </p:txBody>
      </p:sp>
    </p:spTree>
    <p:extLst>
      <p:ext uri="{BB962C8B-B14F-4D97-AF65-F5344CB8AC3E}">
        <p14:creationId xmlns:p14="http://schemas.microsoft.com/office/powerpoint/2010/main" val="768773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Times New Roman" panose="02020603050405020304" pitchFamily="18" charset="0"/>
                <a:cs typeface="Times New Roman" panose="02020603050405020304" pitchFamily="18" charset="0"/>
              </a:rPr>
              <a:t>Have a clear picture of your strategies and make sure everyone in the company understands it. Align expenses to strategy: Identify the strategic-critical ‘good costs' from the non-essential ‘bad costs' across the entire organization.</a:t>
            </a:r>
            <a:r>
              <a:rPr lang="en-US" baseline="0"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Aim for the stars: Be daring, adventurous, and inventive in your use of technology, innovation, and new methods of working to drastically reduce costs.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Times New Roman" panose="02020603050405020304" pitchFamily="18" charset="0"/>
                <a:cs typeface="Times New Roman" panose="02020603050405020304" pitchFamily="18" charset="0"/>
              </a:rPr>
              <a:t>Set the tone and lead by example: Make cost reduction a strategic priority</a:t>
            </a:r>
            <a:r>
              <a:rPr lang="en-US" baseline="0"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program for company transformation. </a:t>
            </a:r>
          </a:p>
          <a:p>
            <a:endParaRPr lang="en-US" dirty="0"/>
          </a:p>
        </p:txBody>
      </p:sp>
      <p:sp>
        <p:nvSpPr>
          <p:cNvPr id="4" name="Slide Number Placeholder 3"/>
          <p:cNvSpPr>
            <a:spLocks noGrp="1"/>
          </p:cNvSpPr>
          <p:nvPr>
            <p:ph type="sldNum" sz="quarter" idx="10"/>
          </p:nvPr>
        </p:nvSpPr>
        <p:spPr/>
        <p:txBody>
          <a:bodyPr/>
          <a:lstStyle/>
          <a:p>
            <a:fld id="{A938DCF5-B04E-4A51-B31C-F5F82743E4BF}" type="slidenum">
              <a:rPr lang="en-US" smtClean="0"/>
              <a:t>6</a:t>
            </a:fld>
            <a:endParaRPr lang="en-US"/>
          </a:p>
        </p:txBody>
      </p:sp>
    </p:spTree>
    <p:extLst>
      <p:ext uri="{BB962C8B-B14F-4D97-AF65-F5344CB8AC3E}">
        <p14:creationId xmlns:p14="http://schemas.microsoft.com/office/powerpoint/2010/main" val="1103406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Employees that go "all-in" with their work are far more involved in the outcome.</a:t>
            </a:r>
            <a:r>
              <a:rPr lang="en-US" baseline="0" dirty="0" smtClean="0"/>
              <a:t> </a:t>
            </a:r>
            <a:r>
              <a:rPr lang="en-US" dirty="0" smtClean="0"/>
              <a:t>As a consequence, after it's all said and accomplished, they're often much more satisfied of their success.</a:t>
            </a:r>
            <a:r>
              <a:rPr lang="en-US" baseline="0" dirty="0" smtClean="0"/>
              <a:t> </a:t>
            </a:r>
            <a:r>
              <a:rPr lang="en-US" dirty="0" smtClean="0"/>
              <a:t>Nothing like a work well done to make you feel good, and telecommute can enable you do just that.</a:t>
            </a:r>
            <a:r>
              <a:rPr lang="en-US" baseline="0" dirty="0" smtClean="0"/>
              <a:t> </a:t>
            </a:r>
            <a:r>
              <a:rPr lang="en-US" dirty="0" smtClean="0"/>
              <a:t>Staff happiness leads to increased employee longevity, which is unsurprising. </a:t>
            </a:r>
            <a:endParaRPr lang="en-US" dirty="0"/>
          </a:p>
        </p:txBody>
      </p:sp>
      <p:sp>
        <p:nvSpPr>
          <p:cNvPr id="4" name="Slide Number Placeholder 3"/>
          <p:cNvSpPr>
            <a:spLocks noGrp="1"/>
          </p:cNvSpPr>
          <p:nvPr>
            <p:ph type="sldNum" sz="quarter" idx="10"/>
          </p:nvPr>
        </p:nvSpPr>
        <p:spPr/>
        <p:txBody>
          <a:bodyPr/>
          <a:lstStyle/>
          <a:p>
            <a:fld id="{A938DCF5-B04E-4A51-B31C-F5F82743E4BF}" type="slidenum">
              <a:rPr lang="en-US" smtClean="0"/>
              <a:t>8</a:t>
            </a:fld>
            <a:endParaRPr lang="en-US"/>
          </a:p>
        </p:txBody>
      </p:sp>
    </p:spTree>
    <p:extLst>
      <p:ext uri="{BB962C8B-B14F-4D97-AF65-F5344CB8AC3E}">
        <p14:creationId xmlns:p14="http://schemas.microsoft.com/office/powerpoint/2010/main" val="140848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Teleworking employees are able to do more in less time because they can concentrate on the subject at hand rather than small disruptions found in an office environment. They might devote their workweek in concentrated chunks of time instead of just being tugged in various places, which may help them finish more quickly. This gives them more time in their day to devote to personal things that they might not have had capacity to pursue normally. All of this free time allows employees to achieve an improved employee balancing, resulting in satisfied and efficient employees.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938DCF5-B04E-4A51-B31C-F5F82743E4BF}" type="slidenum">
              <a:rPr lang="en-US" smtClean="0"/>
              <a:t>9</a:t>
            </a:fld>
            <a:endParaRPr lang="en-US"/>
          </a:p>
        </p:txBody>
      </p:sp>
    </p:spTree>
    <p:extLst>
      <p:ext uri="{BB962C8B-B14F-4D97-AF65-F5344CB8AC3E}">
        <p14:creationId xmlns:p14="http://schemas.microsoft.com/office/powerpoint/2010/main" val="2364330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177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51094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05950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23359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8458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10061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414245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9234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04010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72748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83494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32500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04985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76474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5263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7/29/2021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135262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A14229-F322-4CA6-B183-07928B3D583C}" type="datetimeFigureOut">
              <a:rPr lang="en-US" smtClean="0"/>
              <a:t>7/29/2021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09FBAC-22A3-4655-BA44-4B3E70958790}" type="slidenum">
              <a:rPr lang="en-US" smtClean="0"/>
              <a:t>‹#›</a:t>
            </a:fld>
            <a:endParaRPr lang="en-US" dirty="0"/>
          </a:p>
        </p:txBody>
      </p:sp>
    </p:spTree>
    <p:extLst>
      <p:ext uri="{BB962C8B-B14F-4D97-AF65-F5344CB8AC3E}">
        <p14:creationId xmlns:p14="http://schemas.microsoft.com/office/powerpoint/2010/main" val="2733565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9819"/>
            <a:ext cx="8596668" cy="5071544"/>
          </a:xfrm>
        </p:spPr>
        <p:txBody>
          <a:bodyPr/>
          <a:lstStyle/>
          <a:p>
            <a:pPr marL="0" indent="0" algn="ctr">
              <a:buNone/>
            </a:pPr>
            <a:endParaRPr lang="en-US" dirty="0" smtClean="0"/>
          </a:p>
          <a:p>
            <a:pPr marL="0" indent="0" algn="ctr">
              <a:buNone/>
            </a:pPr>
            <a:endParaRPr lang="en-US" dirty="0"/>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 Telecommuting </a:t>
            </a: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Student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Instructor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Course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Date</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29019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sz="1600" dirty="0">
                <a:latin typeface="Times New Roman" panose="02020603050405020304" pitchFamily="18" charset="0"/>
                <a:cs typeface="Times New Roman" panose="02020603050405020304" pitchFamily="18" charset="0"/>
              </a:rPr>
              <a:t>Bagley, P. L., Dalton, D. W., Eller, C. K., &amp; Harp, N. L. (</a:t>
            </a:r>
            <a:r>
              <a:rPr lang="en-US" sz="1600" dirty="0" smtClean="0">
                <a:latin typeface="Times New Roman" panose="02020603050405020304" pitchFamily="18" charset="0"/>
                <a:cs typeface="Times New Roman" panose="02020603050405020304" pitchFamily="18" charset="0"/>
              </a:rPr>
              <a:t>2020). </a:t>
            </a:r>
            <a:r>
              <a:rPr lang="en-US" sz="1600" dirty="0">
                <a:latin typeface="Times New Roman" panose="02020603050405020304" pitchFamily="18" charset="0"/>
                <a:cs typeface="Times New Roman" panose="02020603050405020304" pitchFamily="18" charset="0"/>
              </a:rPr>
              <a:t>Preparing students for the future of work: Lessons learned from telecommuting in public accounting. </a:t>
            </a:r>
            <a:r>
              <a:rPr lang="en-US" sz="1600" i="1" dirty="0">
                <a:latin typeface="Times New Roman" panose="02020603050405020304" pitchFamily="18" charset="0"/>
                <a:cs typeface="Times New Roman" panose="02020603050405020304" pitchFamily="18" charset="0"/>
              </a:rPr>
              <a:t>Journal of Accounting Education</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56</a:t>
            </a:r>
            <a:r>
              <a:rPr lang="en-US" sz="1600" dirty="0">
                <a:latin typeface="Times New Roman" panose="02020603050405020304" pitchFamily="18" charset="0"/>
                <a:cs typeface="Times New Roman" panose="02020603050405020304" pitchFamily="18" charset="0"/>
              </a:rPr>
              <a:t>, 100728</a:t>
            </a:r>
            <a:r>
              <a:rPr lang="en-US" sz="1600" dirty="0" smtClean="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Chang, Y., </a:t>
            </a:r>
            <a:r>
              <a:rPr lang="en-US" sz="1600" dirty="0" err="1">
                <a:latin typeface="Times New Roman" panose="02020603050405020304" pitchFamily="18" charset="0"/>
                <a:cs typeface="Times New Roman" panose="02020603050405020304" pitchFamily="18" charset="0"/>
              </a:rPr>
              <a:t>Chien</a:t>
            </a:r>
            <a:r>
              <a:rPr lang="en-US" sz="1600" dirty="0">
                <a:latin typeface="Times New Roman" panose="02020603050405020304" pitchFamily="18" charset="0"/>
                <a:cs typeface="Times New Roman" panose="02020603050405020304" pitchFamily="18" charset="0"/>
              </a:rPr>
              <a:t>, C., &amp; </a:t>
            </a:r>
            <a:r>
              <a:rPr lang="en-US" sz="1600" dirty="0" err="1">
                <a:latin typeface="Times New Roman" panose="02020603050405020304" pitchFamily="18" charset="0"/>
                <a:cs typeface="Times New Roman" panose="02020603050405020304" pitchFamily="18" charset="0"/>
              </a:rPr>
              <a:t>Shen</a:t>
            </a:r>
            <a:r>
              <a:rPr lang="en-US" sz="1600" dirty="0">
                <a:latin typeface="Times New Roman" panose="02020603050405020304" pitchFamily="18" charset="0"/>
                <a:cs typeface="Times New Roman" panose="02020603050405020304" pitchFamily="18" charset="0"/>
              </a:rPr>
              <a:t>, L. F. (</a:t>
            </a:r>
            <a:r>
              <a:rPr lang="en-US" sz="1600" dirty="0" smtClean="0">
                <a:latin typeface="Times New Roman" panose="02020603050405020304" pitchFamily="18" charset="0"/>
                <a:cs typeface="Times New Roman" panose="02020603050405020304" pitchFamily="18" charset="0"/>
              </a:rPr>
              <a:t>2020). </a:t>
            </a:r>
            <a:r>
              <a:rPr lang="en-US" sz="1600" dirty="0">
                <a:latin typeface="Times New Roman" panose="02020603050405020304" pitchFamily="18" charset="0"/>
                <a:cs typeface="Times New Roman" panose="02020603050405020304" pitchFamily="18" charset="0"/>
              </a:rPr>
              <a:t>Telecommuting during the coronavirus pandemic: Future time orientation as a mediator between proactive coping and perceived work productivity in two cultural samples. </a:t>
            </a:r>
            <a:r>
              <a:rPr lang="en-US" sz="1600" i="1" dirty="0">
                <a:latin typeface="Times New Roman" panose="02020603050405020304" pitchFamily="18" charset="0"/>
                <a:cs typeface="Times New Roman" panose="02020603050405020304" pitchFamily="18" charset="0"/>
              </a:rPr>
              <a:t>Personality and individual differences</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171</a:t>
            </a:r>
            <a:r>
              <a:rPr lang="en-US" sz="1600" dirty="0">
                <a:latin typeface="Times New Roman" panose="02020603050405020304" pitchFamily="18" charset="0"/>
                <a:cs typeface="Times New Roman" panose="02020603050405020304" pitchFamily="18" charset="0"/>
              </a:rPr>
              <a:t>, 110508</a:t>
            </a:r>
            <a:r>
              <a:rPr lang="en-US" sz="1600" dirty="0" smtClean="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Frakes, M. D., &amp; Wasserman, M. F. (</a:t>
            </a:r>
            <a:r>
              <a:rPr lang="en-US" sz="1600" dirty="0" smtClean="0">
                <a:latin typeface="Times New Roman" panose="02020603050405020304" pitchFamily="18" charset="0"/>
                <a:cs typeface="Times New Roman" panose="02020603050405020304" pitchFamily="18" charset="0"/>
              </a:rPr>
              <a:t>2020). </a:t>
            </a:r>
            <a:r>
              <a:rPr lang="en-US" sz="1600" dirty="0">
                <a:latin typeface="Times New Roman" panose="02020603050405020304" pitchFamily="18" charset="0"/>
                <a:cs typeface="Times New Roman" panose="02020603050405020304" pitchFamily="18" charset="0"/>
              </a:rPr>
              <a:t>Knowledge spillovers, peer effects, and telecommuting: Evidence from the US Patent Office. </a:t>
            </a:r>
            <a:r>
              <a:rPr lang="en-US" sz="1600" i="1" dirty="0">
                <a:latin typeface="Times New Roman" panose="02020603050405020304" pitchFamily="18" charset="0"/>
                <a:cs typeface="Times New Roman" panose="02020603050405020304" pitchFamily="18" charset="0"/>
              </a:rPr>
              <a:t>Journal of Public Economics</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198</a:t>
            </a:r>
            <a:r>
              <a:rPr lang="en-US" sz="1600" dirty="0">
                <a:latin typeface="Times New Roman" panose="02020603050405020304" pitchFamily="18" charset="0"/>
                <a:cs typeface="Times New Roman" panose="02020603050405020304" pitchFamily="18" charset="0"/>
              </a:rPr>
              <a:t>, 104425.</a:t>
            </a:r>
            <a:endParaRPr lang="en-US" sz="1600" dirty="0" smtClean="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Nayak, S., &amp; Pandit, D. (</a:t>
            </a:r>
            <a:r>
              <a:rPr lang="en-US" sz="1600" dirty="0" smtClean="0">
                <a:latin typeface="Times New Roman" panose="02020603050405020304" pitchFamily="18" charset="0"/>
                <a:cs typeface="Times New Roman" panose="02020603050405020304" pitchFamily="18" charset="0"/>
              </a:rPr>
              <a:t>2020). </a:t>
            </a:r>
            <a:r>
              <a:rPr lang="en-US" sz="1600" dirty="0">
                <a:latin typeface="Times New Roman" panose="02020603050405020304" pitchFamily="18" charset="0"/>
                <a:cs typeface="Times New Roman" panose="02020603050405020304" pitchFamily="18" charset="0"/>
              </a:rPr>
              <a:t>Potential of telecommuting for different employees in the Indian context beyond COVID-19 lockdown. </a:t>
            </a:r>
            <a:r>
              <a:rPr lang="en-US" sz="1600" i="1" dirty="0">
                <a:latin typeface="Times New Roman" panose="02020603050405020304" pitchFamily="18" charset="0"/>
                <a:cs typeface="Times New Roman" panose="02020603050405020304" pitchFamily="18" charset="0"/>
              </a:rPr>
              <a:t>Transport Policy</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811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9818"/>
          </a:xfrm>
        </p:spPr>
        <p:txBody>
          <a:bodyPr/>
          <a:lstStyle/>
          <a:p>
            <a:pPr algn="ctr"/>
            <a:r>
              <a:rPr lang="en-US" dirty="0" smtClean="0">
                <a:solidFill>
                  <a:schemeClr val="tx1"/>
                </a:solidFill>
              </a:rPr>
              <a:t>Introduction</a:t>
            </a:r>
            <a:endParaRPr lang="en-US" dirty="0">
              <a:solidFill>
                <a:schemeClr val="tx1"/>
              </a:solidFill>
            </a:endParaRPr>
          </a:p>
        </p:txBody>
      </p:sp>
      <p:sp>
        <p:nvSpPr>
          <p:cNvPr id="3" name="Content Placeholder 2"/>
          <p:cNvSpPr>
            <a:spLocks noGrp="1"/>
          </p:cNvSpPr>
          <p:nvPr>
            <p:ph idx="1"/>
          </p:nvPr>
        </p:nvSpPr>
        <p:spPr>
          <a:xfrm>
            <a:off x="677334" y="1689535"/>
            <a:ext cx="8596668" cy="4586574"/>
          </a:xfrm>
        </p:spPr>
        <p:txBody>
          <a:bodyPr>
            <a:noAutofit/>
          </a:bodyPr>
          <a:lstStyle/>
          <a:p>
            <a:r>
              <a:rPr lang="en-US" sz="2000" dirty="0">
                <a:solidFill>
                  <a:schemeClr val="tx1"/>
                </a:solidFill>
                <a:latin typeface="Times New Roman" panose="02020603050405020304" pitchFamily="18" charset="0"/>
                <a:cs typeface="Times New Roman" panose="02020603050405020304" pitchFamily="18" charset="0"/>
              </a:rPr>
              <a:t>Telecommuting is a work strategy in which an employee is working from home or from a location other than the company's </a:t>
            </a:r>
            <a:r>
              <a:rPr lang="en-US" sz="2000" dirty="0" smtClean="0">
                <a:solidFill>
                  <a:schemeClr val="tx1"/>
                </a:solidFill>
                <a:latin typeface="Times New Roman" panose="02020603050405020304" pitchFamily="18" charset="0"/>
                <a:cs typeface="Times New Roman" panose="02020603050405020304" pitchFamily="18" charset="0"/>
              </a:rPr>
              <a:t>workplace </a:t>
            </a:r>
            <a:r>
              <a:rPr lang="en-US" sz="2000" dirty="0"/>
              <a:t>(Chang, et al., 2020</a:t>
            </a:r>
            <a:r>
              <a:rPr lang="en-US" sz="2000" dirty="0" smtClean="0"/>
              <a:t>)</a:t>
            </a:r>
            <a:r>
              <a:rPr lang="en-US" sz="20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Working from home or a nearby venue, such as a cafe, bookstore, or excellent anti facility, is common. </a:t>
            </a:r>
            <a:endParaRPr lang="en-US" sz="2000" dirty="0" smtClean="0">
              <a:solidFill>
                <a:schemeClr val="tx1"/>
              </a:solidFill>
              <a:latin typeface="Times New Roman" panose="02020603050405020304" pitchFamily="18" charset="0"/>
              <a:cs typeface="Times New Roman" panose="02020603050405020304" pitchFamily="18" charset="0"/>
            </a:endParaRPr>
          </a:p>
          <a:p>
            <a:r>
              <a:rPr lang="en-US" sz="2000" dirty="0" smtClean="0">
                <a:solidFill>
                  <a:schemeClr val="tx1"/>
                </a:solidFill>
                <a:latin typeface="Times New Roman" panose="02020603050405020304" pitchFamily="18" charset="0"/>
                <a:cs typeface="Times New Roman" panose="02020603050405020304" pitchFamily="18" charset="0"/>
              </a:rPr>
              <a:t>This </a:t>
            </a:r>
            <a:r>
              <a:rPr lang="en-US" sz="2000" dirty="0">
                <a:solidFill>
                  <a:schemeClr val="tx1"/>
                </a:solidFill>
                <a:latin typeface="Times New Roman" panose="02020603050405020304" pitchFamily="18" charset="0"/>
                <a:cs typeface="Times New Roman" panose="02020603050405020304" pitchFamily="18" charset="0"/>
              </a:rPr>
              <a:t>paper, which is </a:t>
            </a:r>
            <a:r>
              <a:rPr lang="en-US" sz="2000" dirty="0" smtClean="0">
                <a:solidFill>
                  <a:schemeClr val="tx1"/>
                </a:solidFill>
                <a:latin typeface="Times New Roman" panose="02020603050405020304" pitchFamily="18" charset="0"/>
                <a:cs typeface="Times New Roman" panose="02020603050405020304" pitchFamily="18" charset="0"/>
              </a:rPr>
              <a:t>attuned to telecommuting in  </a:t>
            </a:r>
            <a:r>
              <a:rPr lang="en-US" sz="2000" dirty="0">
                <a:solidFill>
                  <a:schemeClr val="tx1"/>
                </a:solidFill>
                <a:latin typeface="Times New Roman" panose="02020603050405020304" pitchFamily="18" charset="0"/>
                <a:cs typeface="Times New Roman" panose="02020603050405020304" pitchFamily="18" charset="0"/>
              </a:rPr>
              <a:t>presentation for the Board of </a:t>
            </a:r>
            <a:r>
              <a:rPr lang="en-US" sz="2000" dirty="0" smtClean="0">
                <a:solidFill>
                  <a:schemeClr val="tx1"/>
                </a:solidFill>
                <a:latin typeface="Times New Roman" panose="02020603050405020304" pitchFamily="18" charset="0"/>
                <a:cs typeface="Times New Roman" panose="02020603050405020304" pitchFamily="18" charset="0"/>
              </a:rPr>
              <a:t>Directors.</a:t>
            </a:r>
            <a:endParaRPr lang="en-US" sz="20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12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r>
              <a:rPr lang="en-US" dirty="0">
                <a:solidFill>
                  <a:schemeClr val="tx1"/>
                </a:solidFill>
                <a:latin typeface="Times New Roman" panose="02020603050405020304" pitchFamily="18" charset="0"/>
                <a:cs typeface="Times New Roman" panose="02020603050405020304" pitchFamily="18" charset="0"/>
              </a:rPr>
              <a:t>presentation for the Board of Directors</a:t>
            </a:r>
            <a:endParaRPr lang="en-US" b="1" dirty="0">
              <a:solidFill>
                <a:schemeClr val="tx1"/>
              </a:solidFill>
            </a:endParaRPr>
          </a:p>
        </p:txBody>
      </p:sp>
      <p:sp>
        <p:nvSpPr>
          <p:cNvPr id="3" name="Content Placeholder 2"/>
          <p:cNvSpPr>
            <a:spLocks noGrp="1"/>
          </p:cNvSpPr>
          <p:nvPr>
            <p:ph idx="1"/>
          </p:nvPr>
        </p:nvSpPr>
        <p:spPr>
          <a:xfrm>
            <a:off x="677334" y="1620261"/>
            <a:ext cx="8596668" cy="4198648"/>
          </a:xfrm>
        </p:spPr>
        <p:txBody>
          <a:bodyPr>
            <a:normAutofit/>
          </a:bodyPr>
          <a:lstStyle/>
          <a:p>
            <a:r>
              <a:rPr lang="en-US" dirty="0" smtClean="0">
                <a:latin typeface="Times New Roman" panose="02020603050405020304" pitchFamily="18" charset="0"/>
                <a:cs typeface="Times New Roman" panose="02020603050405020304" pitchFamily="18" charset="0"/>
              </a:rPr>
              <a:t>Telecommuting </a:t>
            </a:r>
            <a:r>
              <a:rPr lang="en-US" dirty="0">
                <a:latin typeface="Times New Roman" panose="02020603050405020304" pitchFamily="18" charset="0"/>
                <a:cs typeface="Times New Roman" panose="02020603050405020304" pitchFamily="18" charset="0"/>
              </a:rPr>
              <a:t>should indeed be viewed as closely related to working </a:t>
            </a:r>
            <a:r>
              <a:rPr lang="en-US" dirty="0" smtClean="0">
                <a:latin typeface="Times New Roman" panose="02020603050405020304" pitchFamily="18" charset="0"/>
                <a:cs typeface="Times New Roman" panose="02020603050405020304" pitchFamily="18" charset="0"/>
              </a:rPr>
              <a:t>remotely.</a:t>
            </a:r>
          </a:p>
          <a:p>
            <a:r>
              <a:rPr lang="en-US" dirty="0" smtClean="0">
                <a:latin typeface="Times New Roman" panose="02020603050405020304" pitchFamily="18" charset="0"/>
                <a:cs typeface="Times New Roman" panose="02020603050405020304" pitchFamily="18" charset="0"/>
              </a:rPr>
              <a:t> In </a:t>
            </a:r>
            <a:r>
              <a:rPr lang="en-US" dirty="0">
                <a:latin typeface="Times New Roman" panose="02020603050405020304" pitchFamily="18" charset="0"/>
                <a:cs typeface="Times New Roman" panose="02020603050405020304" pitchFamily="18" charset="0"/>
              </a:rPr>
              <a:t>reality, in many cases, performance of employees is continuing to increase because the majority of employees are Young people who seek work-life balance, which has been proven to improve work performance and thus production </a:t>
            </a:r>
            <a:r>
              <a:rPr lang="en-US" dirty="0" smtClean="0">
                <a:latin typeface="Times New Roman" panose="02020603050405020304" pitchFamily="18" charset="0"/>
                <a:cs typeface="Times New Roman" panose="02020603050405020304" pitchFamily="18" charset="0"/>
              </a:rPr>
              <a:t>efficiency </a:t>
            </a:r>
            <a:r>
              <a:rPr lang="en-US" dirty="0"/>
              <a:t>(Chang, et al., 2020</a:t>
            </a:r>
            <a:r>
              <a:rPr lang="en-US" dirty="0" smtClean="0"/>
              <a:t>)</a:t>
            </a:r>
            <a:r>
              <a:rPr lang="en-US" dirty="0" smtClean="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The generation that makes up the majority of our workforce dislikes resource management and prefers workplace flexibility within the confines of the institution's regulatory </a:t>
            </a:r>
            <a:r>
              <a:rPr lang="en-US" dirty="0" smtClean="0">
                <a:latin typeface="Times New Roman" panose="02020603050405020304" pitchFamily="18" charset="0"/>
                <a:cs typeface="Times New Roman" panose="02020603050405020304" pitchFamily="18" charset="0"/>
              </a:rPr>
              <a:t>framework.</a:t>
            </a:r>
          </a:p>
          <a:p>
            <a:r>
              <a:rPr lang="en-US" dirty="0" smtClean="0">
                <a:latin typeface="Times New Roman" panose="02020603050405020304" pitchFamily="18" charset="0"/>
                <a:cs typeface="Times New Roman" panose="02020603050405020304" pitchFamily="18" charset="0"/>
              </a:rPr>
              <a:t>Management </a:t>
            </a:r>
            <a:r>
              <a:rPr lang="en-US" dirty="0">
                <a:latin typeface="Times New Roman" panose="02020603050405020304" pitchFamily="18" charset="0"/>
                <a:cs typeface="Times New Roman" panose="02020603050405020304" pitchFamily="18" charset="0"/>
              </a:rPr>
              <a:t>teams must have faith in their workers and actually think that a better work-life balance will increase productivity.</a:t>
            </a:r>
          </a:p>
          <a:p>
            <a:r>
              <a:rPr lang="en-US" dirty="0">
                <a:latin typeface="Times New Roman" panose="02020603050405020304" pitchFamily="18" charset="0"/>
                <a:cs typeface="Times New Roman" panose="02020603050405020304" pitchFamily="18" charset="0"/>
              </a:rPr>
              <a:t>Management will attract better more conscience people to work with themselves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537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2727"/>
          </a:xfrm>
        </p:spPr>
        <p:txBody>
          <a:bodyPr/>
          <a:lstStyle/>
          <a:p>
            <a:pPr algn="ctr"/>
            <a:r>
              <a:rPr lang="en-US" b="1" dirty="0" smtClean="0">
                <a:solidFill>
                  <a:schemeClr val="tx1"/>
                </a:solidFill>
                <a:latin typeface="Times New Roman" panose="02020603050405020304" pitchFamily="18" charset="0"/>
                <a:cs typeface="Times New Roman" panose="02020603050405020304" pitchFamily="18" charset="0"/>
              </a:rPr>
              <a:t>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302327"/>
            <a:ext cx="8596668" cy="5347855"/>
          </a:xfrm>
        </p:spPr>
        <p:txBody>
          <a:bodyPr>
            <a:noAutofit/>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The strategic plan must be objectively developed, with a weighting system based on task completion.</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Proficiency evaluations should be conducted on a regular basis, and they should be constructed in a completely objective manner to eliminate any potential for bias among those that visit the office</a:t>
            </a:r>
            <a:r>
              <a:rPr lang="en-US" dirty="0" smtClean="0">
                <a:solidFill>
                  <a:schemeClr val="tx1"/>
                </a:solidFill>
                <a:latin typeface="Times New Roman" panose="02020603050405020304" pitchFamily="18" charset="0"/>
                <a:cs typeface="Times New Roman" panose="02020603050405020304" pitchFamily="18" charset="0"/>
              </a:rPr>
              <a:t>.</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Everybody has equal access to training and advancement chances, and thus more professional development packages should be offered.</a:t>
            </a:r>
          </a:p>
          <a:p>
            <a:pPr>
              <a:lnSpc>
                <a:spcPct val="200000"/>
              </a:lnSpc>
            </a:pPr>
            <a:endParaRPr lang="en-US" dirty="0">
              <a:solidFill>
                <a:schemeClr val="tx1"/>
              </a:solidFill>
              <a:latin typeface="Times New Roman" panose="02020603050405020304" pitchFamily="18" charset="0"/>
              <a:cs typeface="Times New Roman" panose="02020603050405020304" pitchFamily="18" charset="0"/>
            </a:endParaRPr>
          </a:p>
          <a:p>
            <a:pPr>
              <a:lnSpc>
                <a:spcPct val="200000"/>
              </a:lnSpc>
            </a:pPr>
            <a:endParaRPr lang="en-US" dirty="0">
              <a:solidFill>
                <a:schemeClr val="tx1"/>
              </a:solidFill>
              <a:latin typeface="Times New Roman" panose="02020603050405020304" pitchFamily="18" charset="0"/>
              <a:cs typeface="Times New Roman" panose="02020603050405020304" pitchFamily="18" charset="0"/>
            </a:endParaRPr>
          </a:p>
          <a:p>
            <a:pPr>
              <a:lnSpc>
                <a:spcPct val="200000"/>
              </a:lnSpc>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160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200000"/>
              </a:lnSpc>
            </a:pPr>
            <a:r>
              <a:rPr lang="en-US" b="1" dirty="0" smtClean="0">
                <a:solidFill>
                  <a:schemeClr val="tx1"/>
                </a:solidFill>
                <a:latin typeface="Times New Roman" panose="02020603050405020304" pitchFamily="18" charset="0"/>
                <a:cs typeface="Times New Roman" panose="02020603050405020304" pitchFamily="18" charset="0"/>
              </a:rPr>
              <a:t>            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042308" y="2134084"/>
            <a:ext cx="8596668" cy="4337193"/>
          </a:xfrm>
        </p:spPr>
        <p:txBody>
          <a:bodyPr>
            <a:noAutofit/>
          </a:bodyPr>
          <a:lstStyle/>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In benefits such as reduced workplace and operating costs, there would be substantial cost </a:t>
            </a:r>
            <a:r>
              <a:rPr lang="en-US" sz="1600" dirty="0" smtClean="0">
                <a:solidFill>
                  <a:schemeClr val="tx1"/>
                </a:solidFill>
                <a:latin typeface="Times New Roman" panose="02020603050405020304" pitchFamily="18" charset="0"/>
                <a:cs typeface="Times New Roman" panose="02020603050405020304" pitchFamily="18" charset="0"/>
              </a:rPr>
              <a:t>reductions.</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Trying to squeeze a few percent interest out of slow, strained, and misdirected operations wouldn't be enough to keep a strategic advantage in this chaotic </a:t>
            </a:r>
            <a:r>
              <a:rPr lang="en-US" sz="1600" dirty="0" smtClean="0">
                <a:solidFill>
                  <a:schemeClr val="tx1"/>
                </a:solidFill>
                <a:latin typeface="Times New Roman" panose="02020603050405020304" pitchFamily="18" charset="0"/>
                <a:cs typeface="Times New Roman" panose="02020603050405020304" pitchFamily="18" charset="0"/>
              </a:rPr>
              <a:t>market (</a:t>
            </a:r>
            <a:r>
              <a:rPr lang="en-US" sz="1600" dirty="0">
                <a:latin typeface="Times New Roman" panose="02020603050405020304" pitchFamily="18" charset="0"/>
                <a:cs typeface="Times New Roman" panose="02020603050405020304" pitchFamily="18" charset="0"/>
              </a:rPr>
              <a:t>Nayak</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&amp; </a:t>
            </a:r>
            <a:r>
              <a:rPr lang="en-US" sz="1600" dirty="0" smtClean="0">
                <a:latin typeface="Times New Roman" panose="02020603050405020304" pitchFamily="18" charset="0"/>
                <a:cs typeface="Times New Roman" panose="02020603050405020304" pitchFamily="18" charset="0"/>
              </a:rPr>
              <a:t>Pandit 2020)</a:t>
            </a:r>
            <a:r>
              <a:rPr lang="en-US" sz="1600" dirty="0" smtClean="0">
                <a:solidFill>
                  <a:schemeClr val="tx1"/>
                </a:solidFill>
                <a:latin typeface="Times New Roman" panose="02020603050405020304" pitchFamily="18" charset="0"/>
                <a:cs typeface="Times New Roman" panose="02020603050405020304" pitchFamily="18" charset="0"/>
              </a:rPr>
              <a:t>.</a:t>
            </a:r>
            <a:endParaRPr lang="en-US" sz="1600" dirty="0">
              <a:solidFill>
                <a:schemeClr val="tx1"/>
              </a:solidFill>
              <a:latin typeface="Times New Roman" panose="02020603050405020304" pitchFamily="18" charset="0"/>
              <a:cs typeface="Times New Roman" panose="02020603050405020304" pitchFamily="18" charset="0"/>
            </a:endParaRP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Forward-thinking insurance companies have engaged on a far more radical shift in management and strategic capacities.</a:t>
            </a: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705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39091"/>
          </a:xfrm>
        </p:spPr>
        <p:txBody>
          <a:bodyPr>
            <a:normAutofit/>
          </a:bodyPr>
          <a:lstStyle/>
          <a:p>
            <a:pPr algn="ctr"/>
            <a:r>
              <a:rPr lang="en-US" b="1" dirty="0" smtClean="0">
                <a:solidFill>
                  <a:schemeClr val="tx1"/>
                </a:solidFill>
                <a:latin typeface="Times New Roman" panose="02020603050405020304" pitchFamily="18" charset="0"/>
                <a:cs typeface="Times New Roman" panose="02020603050405020304" pitchFamily="18" charset="0"/>
              </a:rPr>
              <a:t>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48690"/>
            <a:ext cx="8596668" cy="4862945"/>
          </a:xfrm>
        </p:spPr>
        <p:txBody>
          <a:bodyPr>
            <a:noAutofit/>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The five actions outlined here focus on optimizing rather than eliminating costs to guarantee that your company continues to thrive and achieves its full </a:t>
            </a:r>
            <a:r>
              <a:rPr lang="en-US" dirty="0" smtClean="0">
                <a:solidFill>
                  <a:schemeClr val="tx1"/>
                </a:solidFill>
                <a:latin typeface="Times New Roman" panose="02020603050405020304" pitchFamily="18" charset="0"/>
                <a:cs typeface="Times New Roman" panose="02020603050405020304" pitchFamily="18" charset="0"/>
              </a:rPr>
              <a:t>potential.</a:t>
            </a:r>
          </a:p>
          <a:p>
            <a:pPr>
              <a:lnSpc>
                <a:spcPct val="200000"/>
              </a:lnSpc>
            </a:pPr>
            <a:r>
              <a:rPr lang="en-US" dirty="0" smtClean="0">
                <a:solidFill>
                  <a:schemeClr val="tx1"/>
                </a:solidFill>
                <a:latin typeface="Times New Roman" panose="02020603050405020304" pitchFamily="18" charset="0"/>
                <a:cs typeface="Times New Roman" panose="02020603050405020304" pitchFamily="18" charset="0"/>
              </a:rPr>
              <a:t>First,  begin </a:t>
            </a:r>
            <a:r>
              <a:rPr lang="en-US" dirty="0">
                <a:solidFill>
                  <a:schemeClr val="tx1"/>
                </a:solidFill>
                <a:latin typeface="Times New Roman" panose="02020603050405020304" pitchFamily="18" charset="0"/>
                <a:cs typeface="Times New Roman" panose="02020603050405020304" pitchFamily="18" charset="0"/>
              </a:rPr>
              <a:t>with the </a:t>
            </a:r>
            <a:r>
              <a:rPr lang="en-US" dirty="0" smtClean="0">
                <a:solidFill>
                  <a:schemeClr val="tx1"/>
                </a:solidFill>
                <a:latin typeface="Times New Roman" panose="02020603050405020304" pitchFamily="18" charset="0"/>
                <a:cs typeface="Times New Roman" panose="02020603050405020304" pitchFamily="18" charset="0"/>
              </a:rPr>
              <a:t>strategy. Secondly, align </a:t>
            </a:r>
            <a:r>
              <a:rPr lang="en-US" dirty="0">
                <a:solidFill>
                  <a:schemeClr val="tx1"/>
                </a:solidFill>
                <a:latin typeface="Times New Roman" panose="02020603050405020304" pitchFamily="18" charset="0"/>
                <a:cs typeface="Times New Roman" panose="02020603050405020304" pitchFamily="18" charset="0"/>
              </a:rPr>
              <a:t>expenses to </a:t>
            </a:r>
            <a:r>
              <a:rPr lang="en-US" dirty="0" smtClean="0">
                <a:solidFill>
                  <a:schemeClr val="tx1"/>
                </a:solidFill>
                <a:latin typeface="Times New Roman" panose="02020603050405020304" pitchFamily="18" charset="0"/>
                <a:cs typeface="Times New Roman" panose="02020603050405020304" pitchFamily="18" charset="0"/>
              </a:rPr>
              <a:t>strategy.</a:t>
            </a:r>
          </a:p>
          <a:p>
            <a:pPr>
              <a:lnSpc>
                <a:spcPct val="200000"/>
              </a:lnSpc>
            </a:pPr>
            <a:r>
              <a:rPr lang="en-US" dirty="0" smtClean="0">
                <a:solidFill>
                  <a:schemeClr val="tx1"/>
                </a:solidFill>
                <a:latin typeface="Times New Roman" panose="02020603050405020304" pitchFamily="18" charset="0"/>
                <a:cs typeface="Times New Roman" panose="02020603050405020304" pitchFamily="18" charset="0"/>
              </a:rPr>
              <a:t>Third, aim </a:t>
            </a:r>
            <a:r>
              <a:rPr lang="en-US" dirty="0">
                <a:solidFill>
                  <a:schemeClr val="tx1"/>
                </a:solidFill>
                <a:latin typeface="Times New Roman" panose="02020603050405020304" pitchFamily="18" charset="0"/>
                <a:cs typeface="Times New Roman" panose="02020603050405020304" pitchFamily="18" charset="0"/>
              </a:rPr>
              <a:t>for the </a:t>
            </a:r>
            <a:r>
              <a:rPr lang="en-US" dirty="0" smtClean="0">
                <a:solidFill>
                  <a:schemeClr val="tx1"/>
                </a:solidFill>
                <a:latin typeface="Times New Roman" panose="02020603050405020304" pitchFamily="18" charset="0"/>
                <a:cs typeface="Times New Roman" panose="02020603050405020304" pitchFamily="18" charset="0"/>
              </a:rPr>
              <a:t>stars.</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Set the tone and lead by </a:t>
            </a:r>
            <a:r>
              <a:rPr lang="en-US" dirty="0" smtClean="0">
                <a:solidFill>
                  <a:schemeClr val="tx1"/>
                </a:solidFill>
                <a:latin typeface="Times New Roman" panose="02020603050405020304" pitchFamily="18" charset="0"/>
                <a:cs typeface="Times New Roman" panose="02020603050405020304" pitchFamily="18" charset="0"/>
              </a:rPr>
              <a:t>example</a:t>
            </a: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Create a cost-cutting culture: Make sure you instill a sense of accountability and reward continual improvement. </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9324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72837"/>
            <a:ext cx="8596668" cy="5168526"/>
          </a:xfrm>
        </p:spPr>
        <p:txBody>
          <a:bodyPr>
            <a:normAutofit/>
          </a:bodyPr>
          <a:lstStyle/>
          <a:p>
            <a:pPr marL="0" indent="0" algn="ctr">
              <a:buNone/>
            </a:pPr>
            <a:r>
              <a:rPr lang="en-US" sz="3600" b="1" dirty="0" smtClean="0">
                <a:solidFill>
                  <a:schemeClr val="tx1"/>
                </a:solidFill>
                <a:latin typeface="Times New Roman" panose="02020603050405020304" pitchFamily="18" charset="0"/>
                <a:cs typeface="Times New Roman" panose="02020603050405020304" pitchFamily="18" charset="0"/>
              </a:rPr>
              <a:t>Continuation</a:t>
            </a:r>
            <a:endParaRPr lang="en-US" sz="3600" dirty="0" smtClean="0">
              <a:solidFill>
                <a:schemeClr val="tx1"/>
              </a:solidFill>
              <a:latin typeface="Times New Roman" panose="02020603050405020304" pitchFamily="18" charset="0"/>
              <a:cs typeface="Times New Roman" panose="02020603050405020304" pitchFamily="18" charset="0"/>
            </a:endParaRPr>
          </a:p>
          <a:p>
            <a:pPr>
              <a:lnSpc>
                <a:spcPct val="150000"/>
              </a:lnSpc>
            </a:pPr>
            <a:r>
              <a:rPr lang="en-US" b="1" dirty="0"/>
              <a:t>If you get this right, you'll reap huge benefits on both the top and bottom lines.</a:t>
            </a:r>
          </a:p>
          <a:p>
            <a:pPr>
              <a:lnSpc>
                <a:spcPct val="150000"/>
              </a:lnSpc>
            </a:pPr>
            <a:r>
              <a:rPr lang="en-US" b="1" dirty="0"/>
              <a:t>Your company will be more distinctive and capable of achieving its </a:t>
            </a:r>
            <a:r>
              <a:rPr lang="en-US" b="1" dirty="0" smtClean="0"/>
              <a:t>goals.</a:t>
            </a:r>
          </a:p>
          <a:p>
            <a:pPr>
              <a:lnSpc>
                <a:spcPct val="150000"/>
              </a:lnSpc>
            </a:pPr>
            <a:r>
              <a:rPr lang="en-US" b="1" dirty="0" smtClean="0"/>
              <a:t>Because </a:t>
            </a:r>
            <a:r>
              <a:rPr lang="en-US" b="1" dirty="0"/>
              <a:t>resources are focused on high-earning, high-growth businesses, you'll become less </a:t>
            </a:r>
            <a:r>
              <a:rPr lang="en-US" b="1" dirty="0" smtClean="0"/>
              <a:t>dependent </a:t>
            </a:r>
            <a:r>
              <a:rPr lang="en-US" b="1" dirty="0"/>
              <a:t>on marketing to keep up with the competition.</a:t>
            </a:r>
          </a:p>
          <a:p>
            <a:pPr>
              <a:lnSpc>
                <a:spcPct val="150000"/>
              </a:lnSpc>
            </a:pPr>
            <a:r>
              <a:rPr lang="en-US" b="1" dirty="0"/>
              <a:t>You risk becoming left adrift if you don't have a clear understanding of which costs to preserve and others to cut. </a:t>
            </a:r>
            <a:endParaRPr lang="en-US" b="1" dirty="0" smtClean="0"/>
          </a:p>
          <a:p>
            <a:pPr>
              <a:lnSpc>
                <a:spcPct val="150000"/>
              </a:lnSpc>
            </a:pPr>
            <a:endParaRPr lang="en-US" dirty="0"/>
          </a:p>
          <a:p>
            <a:pPr>
              <a:lnSpc>
                <a:spcPct val="150000"/>
              </a:lnSpc>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20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chemeClr val="tx1"/>
                </a:solidFill>
              </a:rPr>
              <a:t>Worker </a:t>
            </a:r>
            <a:r>
              <a:rPr lang="en-US" dirty="0">
                <a:solidFill>
                  <a:schemeClr val="tx1"/>
                </a:solidFill>
              </a:rPr>
              <a:t>satisfaction is higher</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You might be amazed to realize that 83 percent of those polled believe that working from home makes them </a:t>
            </a:r>
            <a:r>
              <a:rPr lang="en-US" dirty="0" smtClean="0">
                <a:latin typeface="Times New Roman" panose="02020603050405020304" pitchFamily="18" charset="0"/>
                <a:cs typeface="Times New Roman" panose="02020603050405020304" pitchFamily="18" charset="0"/>
              </a:rPr>
              <a:t>happy.</a:t>
            </a:r>
          </a:p>
          <a:p>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is because telecommute has been shown to improve employee work satisfaction for a myriad of </a:t>
            </a:r>
            <a:r>
              <a:rPr lang="en-US" dirty="0" smtClean="0">
                <a:latin typeface="Times New Roman" panose="02020603050405020304" pitchFamily="18" charset="0"/>
                <a:cs typeface="Times New Roman" panose="02020603050405020304" pitchFamily="18" charset="0"/>
              </a:rPr>
              <a:t>purposes.</a:t>
            </a:r>
          </a:p>
          <a:p>
            <a:r>
              <a:rPr lang="en-US" dirty="0" smtClean="0">
                <a:latin typeface="Times New Roman" panose="02020603050405020304" pitchFamily="18" charset="0"/>
                <a:cs typeface="Times New Roman" panose="02020603050405020304" pitchFamily="18" charset="0"/>
              </a:rPr>
              <a:t>First</a:t>
            </a:r>
            <a:r>
              <a:rPr lang="en-US" dirty="0">
                <a:latin typeface="Times New Roman" panose="02020603050405020304" pitchFamily="18" charset="0"/>
                <a:cs typeface="Times New Roman" panose="02020603050405020304" pitchFamily="18" charset="0"/>
              </a:rPr>
              <a:t>, because no one is interrupting employees from completing their tasks, they are more likely to be fully involved and excitable</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Telecommuters have more flexibility in their work schedules, which encourages them to stay longer.</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197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chemeClr val="tx1"/>
                </a:solidFill>
              </a:rPr>
              <a:t>A </a:t>
            </a:r>
            <a:r>
              <a:rPr lang="en-US" dirty="0">
                <a:solidFill>
                  <a:schemeClr val="tx1"/>
                </a:solidFill>
              </a:rPr>
              <a:t>more favorable work-life equilibrium</a:t>
            </a:r>
          </a:p>
        </p:txBody>
      </p:sp>
      <p:sp>
        <p:nvSpPr>
          <p:cNvPr id="3" name="Content Placeholder 2"/>
          <p:cNvSpPr>
            <a:spLocks noGrp="1"/>
          </p:cNvSpPr>
          <p:nvPr>
            <p:ph idx="1"/>
          </p:nvPr>
        </p:nvSpPr>
        <p:spPr/>
        <p:txBody>
          <a:bodyPr/>
          <a:lstStyle/>
          <a:p>
            <a:r>
              <a:rPr lang="en-US" dirty="0"/>
              <a:t>Teleworking employees are able to do more in less time because they can concentrate on the subject at hand rather than small disruptions found in an office </a:t>
            </a:r>
            <a:r>
              <a:rPr lang="en-US" dirty="0" smtClean="0"/>
              <a:t>environment (Chang, </a:t>
            </a:r>
            <a:r>
              <a:rPr lang="en-US" dirty="0"/>
              <a:t>et al., 2020</a:t>
            </a:r>
            <a:r>
              <a:rPr lang="en-US" dirty="0" smtClean="0"/>
              <a:t>). </a:t>
            </a:r>
            <a:endParaRPr lang="en-US" dirty="0"/>
          </a:p>
          <a:p>
            <a:r>
              <a:rPr lang="en-US" dirty="0"/>
              <a:t>They might devote their workweek in concentrated chunks of time instead of just being tugged in various places, which may help them finish more quickly</a:t>
            </a:r>
            <a:r>
              <a:rPr lang="en-US" dirty="0" smtClean="0"/>
              <a:t>.</a:t>
            </a:r>
          </a:p>
          <a:p>
            <a:r>
              <a:rPr lang="en-US" dirty="0"/>
              <a:t>This gives them more time in their day to devote to personal things that they might not have had capacity to pursue normally.</a:t>
            </a:r>
          </a:p>
          <a:p>
            <a:r>
              <a:rPr lang="en-US" dirty="0"/>
              <a:t>All of this free time allows employees to achieve an improved employee balancing, resulting in satisfied and efficient employees.</a:t>
            </a:r>
          </a:p>
        </p:txBody>
      </p:sp>
    </p:spTree>
    <p:extLst>
      <p:ext uri="{BB962C8B-B14F-4D97-AF65-F5344CB8AC3E}">
        <p14:creationId xmlns:p14="http://schemas.microsoft.com/office/powerpoint/2010/main" val="376638051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2277</TotalTime>
  <Words>1089</Words>
  <Application>Microsoft Office PowerPoint</Application>
  <PresentationFormat>Widescreen</PresentationFormat>
  <Paragraphs>68</Paragraphs>
  <Slides>10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Times New Roman</vt:lpstr>
      <vt:lpstr>Trebuchet MS</vt:lpstr>
      <vt:lpstr>Wingdings 3</vt:lpstr>
      <vt:lpstr>Facet</vt:lpstr>
      <vt:lpstr>PowerPoint Presentation</vt:lpstr>
      <vt:lpstr>Introduction</vt:lpstr>
      <vt:lpstr>presentation for the Board of Directors</vt:lpstr>
      <vt:lpstr>Continuation</vt:lpstr>
      <vt:lpstr>            Continuation</vt:lpstr>
      <vt:lpstr>Continuation</vt:lpstr>
      <vt:lpstr>PowerPoint Presentation</vt:lpstr>
      <vt:lpstr>      Worker satisfaction is higher</vt:lpstr>
      <vt:lpstr>   A more favorable work-life equilibrium</vt:lpstr>
      <vt:lpstr>References</vt:lpstr>
    </vt:vector>
  </TitlesOfParts>
  <Company>The Government of Kenya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Government of Kenya</dc:creator>
  <cp:lastModifiedBy>muhoni</cp:lastModifiedBy>
  <cp:revision>115</cp:revision>
  <dcterms:created xsi:type="dcterms:W3CDTF">2019-05-27T18:33:59Z</dcterms:created>
  <dcterms:modified xsi:type="dcterms:W3CDTF">2021-07-30T13:21:02Z</dcterms:modified>
</cp:coreProperties>
</file>